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5"/>
  </p:notesMasterIdLst>
  <p:sldIdLst>
    <p:sldId id="259" r:id="rId2"/>
    <p:sldId id="260" r:id="rId3"/>
    <p:sldId id="261" r:id="rId4"/>
    <p:sldId id="257" r:id="rId5"/>
    <p:sldId id="262" r:id="rId6"/>
    <p:sldId id="264" r:id="rId7"/>
    <p:sldId id="265" r:id="rId8"/>
    <p:sldId id="285" r:id="rId9"/>
    <p:sldId id="266" r:id="rId10"/>
    <p:sldId id="268" r:id="rId11"/>
    <p:sldId id="286" r:id="rId12"/>
    <p:sldId id="287" r:id="rId13"/>
    <p:sldId id="271" r:id="rId14"/>
    <p:sldId id="284" r:id="rId15"/>
    <p:sldId id="277" r:id="rId16"/>
    <p:sldId id="278" r:id="rId17"/>
    <p:sldId id="270" r:id="rId18"/>
    <p:sldId id="272" r:id="rId19"/>
    <p:sldId id="274" r:id="rId20"/>
    <p:sldId id="276" r:id="rId21"/>
    <p:sldId id="279" r:id="rId22"/>
    <p:sldId id="288" r:id="rId23"/>
    <p:sldId id="280" r:id="rId24"/>
    <p:sldId id="281" r:id="rId25"/>
    <p:sldId id="290" r:id="rId26"/>
    <p:sldId id="282" r:id="rId27"/>
    <p:sldId id="283" r:id="rId28"/>
    <p:sldId id="275" r:id="rId29"/>
    <p:sldId id="289" r:id="rId30"/>
    <p:sldId id="291" r:id="rId31"/>
    <p:sldId id="293" r:id="rId32"/>
    <p:sldId id="294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0F7"/>
    <a:srgbClr val="F3EADB"/>
    <a:srgbClr val="FAD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DB880-550A-464D-91B1-B6E826FA279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13292-F97F-4E79-8E4E-BA2CB0E8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13292-F97F-4E79-8E4E-BA2CB0E85C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13292-F97F-4E79-8E4E-BA2CB0E85C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74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6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58.160.70.181/superset/dashboard/p/wp0Y1mMRYv4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158.160.70.181/superset/dashboard/p/wp0Y1mMRYv4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6428" y="1160890"/>
            <a:ext cx="9426271" cy="206209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маркетинговых </a:t>
            </a:r>
            <a:r>
              <a:rPr lang="ru-RU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 </a:t>
            </a: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ООО </a:t>
            </a:r>
            <a:r>
              <a:rPr lang="ru-RU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«ПАН Лимитед»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63112" y="3803651"/>
            <a:ext cx="9448800" cy="860286"/>
          </a:xfrm>
        </p:spPr>
        <p:txBody>
          <a:bodyPr>
            <a:normAutofit lnSpcReduction="10000"/>
          </a:bodyPr>
          <a:lstStyle/>
          <a:p>
            <a:r>
              <a:rPr lang="ru-RU" sz="1400" dirty="0" smtClean="0"/>
              <a:t>				</a:t>
            </a:r>
          </a:p>
          <a:p>
            <a:endParaRPr lang="ru-RU" sz="1400" dirty="0"/>
          </a:p>
          <a:p>
            <a:r>
              <a:rPr lang="ru-RU" sz="1400" dirty="0" smtClean="0"/>
              <a:t>						</a:t>
            </a: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Выполнила: </a:t>
            </a:r>
            <a:r>
              <a:rPr lang="ru-RU" sz="14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Шарова</a:t>
            </a: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Наталья Сергеевна</a:t>
            </a:r>
            <a:endParaRPr lang="en-US" sz="1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8775" y="371475"/>
            <a:ext cx="2295525" cy="100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146" y="338137"/>
            <a:ext cx="1282766" cy="12891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38798"/>
          <a:stretch/>
        </p:blipFill>
        <p:spPr>
          <a:xfrm>
            <a:off x="10687347" y="109009"/>
            <a:ext cx="1352253" cy="17049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4" y="1324704"/>
            <a:ext cx="5111490" cy="3523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1" y="21340"/>
            <a:ext cx="9247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4"/>
            </a:pP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Очистка данных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 добавление названия пустого столбца, используя </a:t>
            </a:r>
            <a:r>
              <a:rPr lang="en-US" sz="2400" b="1" i="1" dirty="0">
                <a:solidFill>
                  <a:schemeClr val="accent4">
                    <a:lumMod val="50000"/>
                  </a:schemeClr>
                </a:solidFill>
              </a:rPr>
              <a:t>Notepad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++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,дальнейшая обработка данных в ноутбуке 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Python</a:t>
            </a:r>
          </a:p>
          <a:p>
            <a:pPr marL="457200" indent="-457200" algn="ctr">
              <a:buAutoNum type="arabicPeriod" startAt="4"/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b="40475"/>
          <a:stretch/>
        </p:blipFill>
        <p:spPr>
          <a:xfrm>
            <a:off x="5999869" y="1383334"/>
            <a:ext cx="2946551" cy="2762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t="10419" b="18750"/>
          <a:stretch/>
        </p:blipFill>
        <p:spPr>
          <a:xfrm>
            <a:off x="6018920" y="2027271"/>
            <a:ext cx="2927500" cy="323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417" y="2354163"/>
            <a:ext cx="6115375" cy="8728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44" y="4943122"/>
            <a:ext cx="3479979" cy="4635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/>
          <a:srcRect t="20676" r="6507" b="27244"/>
          <a:stretch/>
        </p:blipFill>
        <p:spPr>
          <a:xfrm>
            <a:off x="6028926" y="1736133"/>
            <a:ext cx="1549574" cy="238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077" y="6092530"/>
            <a:ext cx="5893103" cy="51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1"/>
          <a:srcRect t="25675"/>
          <a:stretch/>
        </p:blipFill>
        <p:spPr>
          <a:xfrm>
            <a:off x="5831121" y="4215823"/>
            <a:ext cx="4407126" cy="3398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1121" y="3349902"/>
            <a:ext cx="2152761" cy="74298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6759" y="4616031"/>
            <a:ext cx="1771741" cy="730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6759" y="5374327"/>
            <a:ext cx="3695890" cy="4572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694" y="5635307"/>
            <a:ext cx="2603634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38798"/>
          <a:stretch/>
        </p:blipFill>
        <p:spPr>
          <a:xfrm>
            <a:off x="11058524" y="21340"/>
            <a:ext cx="1047751" cy="136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1" y="21341"/>
            <a:ext cx="9172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4"/>
            </a:pP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Очистка данных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</a:rPr>
              <a:t>(обработка данных в ноутбуке </a:t>
            </a:r>
            <a:r>
              <a:rPr lang="en-US" sz="1400" b="1" i="1" dirty="0" smtClean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</a:rPr>
              <a:t>, продолжение)</a:t>
            </a:r>
            <a:endParaRPr lang="en-US" sz="1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457200" indent="-457200" algn="ctr">
              <a:buAutoNum type="arabicPeriod" startAt="4"/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2250" t="6250" r="6254" b="-9938"/>
          <a:stretch/>
        </p:blipFill>
        <p:spPr>
          <a:xfrm>
            <a:off x="512599" y="854418"/>
            <a:ext cx="4429124" cy="45174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99" y="1390648"/>
            <a:ext cx="1955901" cy="33910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07" y="1349466"/>
            <a:ext cx="2787793" cy="45722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084" y="1997251"/>
            <a:ext cx="1352620" cy="34672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4250" y="6425764"/>
            <a:ext cx="5848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ru-RU" sz="1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«Линейная регрессия по просмотрам и </a:t>
            </a:r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отказам</a:t>
            </a:r>
            <a:r>
              <a:rPr lang="en-US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ipynb</a:t>
            </a:r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4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8"/>
          <a:srcRect t="4431"/>
          <a:stretch/>
        </p:blipFill>
        <p:spPr>
          <a:xfrm>
            <a:off x="6401744" y="2251536"/>
            <a:ext cx="5312072" cy="45609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9"/>
          <a:srcRect r="857" b="45381"/>
          <a:stretch/>
        </p:blipFill>
        <p:spPr>
          <a:xfrm>
            <a:off x="7230661" y="867588"/>
            <a:ext cx="2246714" cy="38168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0"/>
          <a:srcRect t="35418"/>
          <a:stretch/>
        </p:blipFill>
        <p:spPr>
          <a:xfrm>
            <a:off x="6857999" y="1414632"/>
            <a:ext cx="4065571" cy="400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40" y="1994233"/>
            <a:ext cx="439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effectLst>
                  <a:outerShdw dist="38100" dir="2700000" algn="bl">
                    <a:schemeClr val="accent5"/>
                  </a:outerShdw>
                </a:effectLst>
              </a:rPr>
              <a:t>Диаграмма рассеяния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134035"/>
            <a:ext cx="7505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262" y="32943"/>
            <a:ext cx="1041415" cy="12915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7372" y="3658131"/>
            <a:ext cx="4095750" cy="332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" t="1095" r="12747" b="4352"/>
          <a:stretch/>
        </p:blipFill>
        <p:spPr>
          <a:xfrm>
            <a:off x="3791462" y="5609963"/>
            <a:ext cx="7631915" cy="6616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018" y="977073"/>
            <a:ext cx="4813416" cy="44088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4904" t="11096" b="29776"/>
          <a:stretch/>
        </p:blipFill>
        <p:spPr>
          <a:xfrm>
            <a:off x="241171" y="694374"/>
            <a:ext cx="1896218" cy="27034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8" y="977073"/>
            <a:ext cx="6175250" cy="122936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7"/>
          <a:srcRect b="55086"/>
          <a:stretch/>
        </p:blipFill>
        <p:spPr>
          <a:xfrm>
            <a:off x="285513" y="2230434"/>
            <a:ext cx="4603762" cy="23402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8"/>
          <a:srcRect t="15681" b="23906"/>
          <a:stretch/>
        </p:blipFill>
        <p:spPr>
          <a:xfrm>
            <a:off x="285513" y="2505939"/>
            <a:ext cx="4372419" cy="31540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768" y="2821855"/>
            <a:ext cx="3124361" cy="51003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11" y="3388841"/>
            <a:ext cx="1441378" cy="46992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768" y="4070587"/>
            <a:ext cx="2908449" cy="4572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2"/>
          <a:srcRect l="2389" t="21745" b="35844"/>
          <a:stretch/>
        </p:blipFill>
        <p:spPr>
          <a:xfrm>
            <a:off x="4308688" y="3462202"/>
            <a:ext cx="1382238" cy="25649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3"/>
          <a:srcRect t="28745" b="-1"/>
          <a:stretch/>
        </p:blipFill>
        <p:spPr>
          <a:xfrm>
            <a:off x="4308688" y="3916189"/>
            <a:ext cx="1161173" cy="242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5513" y="4809744"/>
            <a:ext cx="3893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Количество отказов при увеличении количества посетителей по предсказанию возрастает (от 20% до 30% при 1000 посетителей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013" y="71730"/>
            <a:ext cx="891769" cy="11059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57" y="611285"/>
            <a:ext cx="2138362" cy="706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118" y="71730"/>
            <a:ext cx="9138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</a:t>
            </a:r>
            <a:r>
              <a:rPr lang="ru-RU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</a:t>
            </a:r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500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sz="1500" b="1" i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3" y="939184"/>
            <a:ext cx="2394073" cy="4728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1178" t="1845" r="-1178" b="2919"/>
          <a:stretch/>
        </p:blipFill>
        <p:spPr>
          <a:xfrm>
            <a:off x="7579206" y="611285"/>
            <a:ext cx="3384450" cy="25248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586" y="3293854"/>
            <a:ext cx="4489681" cy="34863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06" y="1725082"/>
            <a:ext cx="6394779" cy="6540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/>
          <a:srcRect l="1135" t="1163" r="922" b="3306"/>
          <a:stretch/>
        </p:blipFill>
        <p:spPr>
          <a:xfrm>
            <a:off x="400832" y="2560320"/>
            <a:ext cx="4672584" cy="34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301" y="134035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16" y="134035"/>
            <a:ext cx="1041415" cy="12915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7372" y="3658131"/>
            <a:ext cx="4095750" cy="332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6" y="1008977"/>
            <a:ext cx="2273417" cy="3930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652" y="686155"/>
            <a:ext cx="1422473" cy="4572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3300" t="4149"/>
          <a:stretch/>
        </p:blipFill>
        <p:spPr>
          <a:xfrm>
            <a:off x="3677742" y="958097"/>
            <a:ext cx="2112421" cy="1807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22499" y="5092540"/>
            <a:ext cx="3971925" cy="14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/>
          <a:srcRect t="54025" r="54117"/>
          <a:stretch/>
        </p:blipFill>
        <p:spPr>
          <a:xfrm>
            <a:off x="2409834" y="4522805"/>
            <a:ext cx="2404781" cy="220757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7"/>
          <a:srcRect t="10380" r="57016" b="38164"/>
          <a:stretch/>
        </p:blipFill>
        <p:spPr>
          <a:xfrm>
            <a:off x="3426767" y="2612755"/>
            <a:ext cx="2159129" cy="1905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9" y="2824930"/>
            <a:ext cx="5004057" cy="39054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672" y="702591"/>
            <a:ext cx="2190650" cy="19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5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4594" y="119785"/>
            <a:ext cx="725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737" y="5352228"/>
            <a:ext cx="7482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двух дата сетов с помощью команды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ru-RU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виртуальный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ru-RU" sz="1400" b="1" i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(склеивание двух разных таблиц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Посещаемость_5_лет» и «Посещаем._отказы_за_5_лет»</a:t>
            </a:r>
            <a:endParaRPr lang="ru-RU" sz="14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33661" r="-5532"/>
          <a:stretch/>
        </p:blipFill>
        <p:spPr>
          <a:xfrm>
            <a:off x="8593357" y="5609923"/>
            <a:ext cx="2861580" cy="8031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t="1292" r="872" b="-1"/>
          <a:stretch/>
        </p:blipFill>
        <p:spPr>
          <a:xfrm>
            <a:off x="1113905" y="714895"/>
            <a:ext cx="10341032" cy="4588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512" y="0"/>
            <a:ext cx="648488" cy="8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4594" y="111472"/>
            <a:ext cx="725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" y="5787061"/>
            <a:ext cx="1115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Сделана скользящая средняя «Среднее кол-во отказов от количества посещений скользящая средняя 100», </a:t>
            </a:r>
            <a:r>
              <a:rPr lang="ru-RU" sz="1400" b="1" i="1" u="sng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показывающая небольшой рост среднего кол-ва отказов примерно на 5% с увеличением среднего количества посещений. </a:t>
            </a:r>
            <a:endParaRPr lang="en-US" sz="1400" b="1" i="1"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-1" r="336" b="1453"/>
          <a:stretch/>
        </p:blipFill>
        <p:spPr>
          <a:xfrm>
            <a:off x="714895" y="573578"/>
            <a:ext cx="10440785" cy="51871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12" y="0"/>
            <a:ext cx="648488" cy="8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29661" y="723569"/>
            <a:ext cx="974220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4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отчёта «Посещаемость» был проведён анализ посещаемости сайта по визитам, уникальным посетителям, просмотрам, доле новых посетителей, отказам, глубине просмотра и времени на сайте. </a:t>
            </a:r>
          </a:p>
          <a:p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 проводился по времени разложением </a:t>
            </a:r>
            <a:r>
              <a:rPr lang="en-US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STL</a:t>
            </a:r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временных рядов (на тренд, сезонность и остатки</a:t>
            </a: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15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"Тренду" видно пик активности весной, падение в летний период, в "Сезонности" (представлен </a:t>
            </a:r>
            <a:r>
              <a:rPr lang="ru-RU" sz="1500" b="1" i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ввиде</a:t>
            </a:r>
            <a:r>
              <a:rPr lang="ru-RU" sz="15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повторяющегося графика) видна месячная (т.к. период выставлен месяц) и недельная (внутри месяца три пика) сезонность</a:t>
            </a:r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5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840"/>
          <a:stretch/>
        </p:blipFill>
        <p:spPr>
          <a:xfrm>
            <a:off x="625502" y="1817782"/>
            <a:ext cx="5486400" cy="10448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-2" t="3791" r="13"/>
          <a:stretch/>
        </p:blipFill>
        <p:spPr>
          <a:xfrm>
            <a:off x="5929399" y="1778148"/>
            <a:ext cx="5528034" cy="10844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44" y="3842402"/>
            <a:ext cx="5095280" cy="9813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902" y="5208397"/>
            <a:ext cx="5207745" cy="10452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7" y="3868319"/>
            <a:ext cx="5027969" cy="9641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7" y="5165071"/>
            <a:ext cx="5218696" cy="104902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512" y="133903"/>
            <a:ext cx="1084390" cy="149043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12250" y="133903"/>
            <a:ext cx="8173941" cy="382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Интерпретация результатов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</a:t>
            </a:r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анализа</a:t>
            </a:r>
            <a:endParaRPr lang="en-US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1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9340" y="1272209"/>
            <a:ext cx="1160978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остатка показал, что </a:t>
            </a:r>
            <a:r>
              <a:rPr lang="ru-RU" sz="16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ожидаемо нормально </a:t>
            </a:r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распределён</a:t>
            </a:r>
            <a:endParaRPr lang="ru-RU" sz="1600" b="1" i="1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494"/>
          <a:stretch/>
        </p:blipFill>
        <p:spPr>
          <a:xfrm>
            <a:off x="667939" y="4130689"/>
            <a:ext cx="10142177" cy="17889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3715" b="-1143"/>
          <a:stretch/>
        </p:blipFill>
        <p:spPr>
          <a:xfrm>
            <a:off x="781049" y="1821386"/>
            <a:ext cx="9782175" cy="205183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823" y="103367"/>
            <a:ext cx="842838" cy="11688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1318" y="182881"/>
            <a:ext cx="91917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6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ru-RU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Интерпретация результатов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</a:t>
            </a:r>
            <a:r>
              <a:rPr lang="ru-RU" sz="16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анализа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en-US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4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0344" y="757901"/>
            <a:ext cx="1131073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i="1" u="sng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Аномалии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хорошо видны на бокс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плоте (</a:t>
            </a:r>
            <a:r>
              <a:rPr lang="ru-RU" sz="1600" b="1" i="1" u="sng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точки выброса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600" b="1" i="1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усы-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1600" b="1" i="1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разброс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того, что бы посмотреть когда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«выброс»,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выделила эти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точки и получились следующие результаты: </a:t>
            </a:r>
          </a:p>
          <a:p>
            <a:pPr algn="just"/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(то есть определила периоды, когда были скачки посетителей и просмотров на сайте), как я потом установила, в это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была активная рекламная компания и проходили выставки)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4345" b="66085"/>
          <a:stretch/>
        </p:blipFill>
        <p:spPr>
          <a:xfrm>
            <a:off x="351348" y="1537366"/>
            <a:ext cx="3673503" cy="2228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6" y="2301578"/>
            <a:ext cx="1628206" cy="13297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8095" r="44987"/>
          <a:stretch/>
        </p:blipFill>
        <p:spPr>
          <a:xfrm>
            <a:off x="6068526" y="2373884"/>
            <a:ext cx="1694349" cy="19376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b="46644"/>
          <a:stretch/>
        </p:blipFill>
        <p:spPr>
          <a:xfrm>
            <a:off x="6182226" y="2057623"/>
            <a:ext cx="2533780" cy="2439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30924" b="15165"/>
          <a:stretch/>
        </p:blipFill>
        <p:spPr>
          <a:xfrm>
            <a:off x="6182226" y="1696015"/>
            <a:ext cx="3021321" cy="2560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1614" t="51252" b="28714"/>
          <a:stretch/>
        </p:blipFill>
        <p:spPr>
          <a:xfrm>
            <a:off x="351348" y="2019342"/>
            <a:ext cx="2045399" cy="7656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0344" y="111570"/>
            <a:ext cx="10559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0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ru-RU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Интерпретация результатов</a:t>
            </a:r>
            <a:r>
              <a:rPr lang="ru-RU" sz="20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анализа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en-US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9676" y="111570"/>
            <a:ext cx="1001864" cy="12801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/>
          <a:srcRect t="12164" r="6980"/>
          <a:stretch/>
        </p:blipFill>
        <p:spPr>
          <a:xfrm>
            <a:off x="2784578" y="2511069"/>
            <a:ext cx="2647367" cy="2438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0"/>
          <a:srcRect r="430" b="30275"/>
          <a:stretch/>
        </p:blipFill>
        <p:spPr>
          <a:xfrm>
            <a:off x="3053580" y="2099540"/>
            <a:ext cx="1942541" cy="2743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413" y="2281341"/>
            <a:ext cx="2661195" cy="26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75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75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49" y="445273"/>
            <a:ext cx="6248401" cy="217865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ru-RU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53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</a:t>
            </a:r>
            <a:br>
              <a:rPr lang="ru-RU" sz="53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53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270" y="2118195"/>
            <a:ext cx="11667958" cy="345643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sz="24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sz="2400" b="1" i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ВЕБАНАЛИТИКА </a:t>
            </a: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ФОРМИРОВАНИЯ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МАРКЕТИНГОВОЙ СТРАТЕГИИ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КОМПАНИИ, </a:t>
            </a:r>
          </a:p>
          <a:p>
            <a:pPr marL="0" indent="0" algn="ctr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РЕКОМЕНДАЦИИ </a:t>
            </a: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3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ПОВЫШЕНИЮ ЭФФЕКТИВНОСТИ ПРОДАЖ ОБОРУДОВАНИЯ, ИНСТРУМЕНТОВ </a:t>
            </a:r>
            <a:endParaRPr lang="en-US" sz="23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ПРИВЛЕЧЕНИЮ НОВЫХ КЛИЕНТОВ</a:t>
            </a:r>
            <a:endParaRPr lang="ru-RU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437" t="9000" r="-1" b="5000"/>
          <a:stretch/>
        </p:blipFill>
        <p:spPr>
          <a:xfrm>
            <a:off x="7680960" y="270344"/>
            <a:ext cx="707666" cy="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495" y="209549"/>
            <a:ext cx="953538" cy="112867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796501" y="278296"/>
            <a:ext cx="474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04" b="1629"/>
          <a:stretch/>
        </p:blipFill>
        <p:spPr>
          <a:xfrm>
            <a:off x="304799" y="1505566"/>
            <a:ext cx="8453579" cy="4380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8379" y="2028825"/>
            <a:ext cx="3043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Время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на сайте, проведённое уменьшается, возможно это связано с тем, что клиенты стали быстрее получать необходимую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информацию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34602" y="485232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</a:t>
            </a:r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выводов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ru-RU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74" y="103756"/>
            <a:ext cx="777210" cy="10173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438254"/>
            <a:ext cx="8762029" cy="5047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90074" y="1847850"/>
            <a:ext cx="22400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</a:t>
            </a:r>
          </a:p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Предсказывается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общий спад по проценту (по доле) новых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посетителей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7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295" t="1403" r="295" b="1"/>
          <a:stretch/>
        </p:blipFill>
        <p:spPr>
          <a:xfrm>
            <a:off x="352425" y="1466850"/>
            <a:ext cx="10039350" cy="525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571500"/>
            <a:ext cx="524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200453"/>
            <a:ext cx="777210" cy="1017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0851" y="1000125"/>
            <a:ext cx="14097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Вывод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ru-RU" sz="1400" b="1" i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глубина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уменьшается со временем, возможно это свидетельствует о том, что улучшилась навигация сайта, стало больше выбора товара и  большинство пользователей, которые возвращаются на сайт, уже знают где, что им искать, сразу заходят в необходимый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66" y="854094"/>
            <a:ext cx="5636662" cy="351182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12420" y="-3108"/>
            <a:ext cx="524533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продолжение).</a:t>
            </a:r>
          </a:p>
          <a:p>
            <a:pPr algn="just"/>
            <a:r>
              <a:rPr lang="ru-RU" sz="16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Прогноз по уникальным посетителям </a:t>
            </a:r>
            <a:endParaRPr lang="ru-RU" sz="16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51" y="103756"/>
            <a:ext cx="777210" cy="10173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41" y="2394065"/>
            <a:ext cx="5968539" cy="3996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1541" y="1488368"/>
            <a:ext cx="5752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i="1" dirty="0" smtClean="0">
                <a:solidFill>
                  <a:srgbClr val="7030A0"/>
                </a:solidFill>
              </a:rPr>
              <a:t>В </a:t>
            </a:r>
            <a:r>
              <a:rPr lang="ru-RU" sz="1400" b="1" i="1" dirty="0">
                <a:solidFill>
                  <a:srgbClr val="7030A0"/>
                </a:solidFill>
              </a:rPr>
              <a:t>конце 2023г. прогнозируется увеличение среднего количества уникальных посетителей, а потом спад примерно к новогодним </a:t>
            </a:r>
            <a:r>
              <a:rPr lang="ru-RU" sz="1400" b="1" i="1" dirty="0" smtClean="0">
                <a:solidFill>
                  <a:srgbClr val="7030A0"/>
                </a:solidFill>
              </a:rPr>
              <a:t>праздникам</a:t>
            </a:r>
            <a:endParaRPr lang="en-US" sz="1400" b="1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326" y="4796444"/>
            <a:ext cx="506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solidFill>
                  <a:srgbClr val="7030A0"/>
                </a:solidFill>
              </a:rPr>
              <a:t>В конце 2022 года было много заходов на </a:t>
            </a:r>
            <a:r>
              <a:rPr lang="ru-RU" sz="1400" b="1" i="1" dirty="0" smtClean="0">
                <a:solidFill>
                  <a:srgbClr val="7030A0"/>
                </a:solidFill>
              </a:rPr>
              <a:t>вебсайт, </a:t>
            </a:r>
            <a:r>
              <a:rPr lang="ru-RU" sz="1400" b="1" i="1" dirty="0">
                <a:solidFill>
                  <a:srgbClr val="7030A0"/>
                </a:solidFill>
              </a:rPr>
              <a:t>это связано с тем, что проходила </a:t>
            </a:r>
            <a:r>
              <a:rPr lang="ru-RU" sz="1400" b="1" i="1" dirty="0" smtClean="0">
                <a:solidFill>
                  <a:srgbClr val="7030A0"/>
                </a:solidFill>
              </a:rPr>
              <a:t>выставка и была публикация статьи об оборудовании.</a:t>
            </a:r>
            <a:endParaRPr lang="ru-RU" sz="1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78867" y="298174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24" y="219075"/>
            <a:ext cx="763375" cy="9992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r="2618"/>
          <a:stretch/>
        </p:blipFill>
        <p:spPr>
          <a:xfrm>
            <a:off x="5960244" y="3296516"/>
            <a:ext cx="6140354" cy="24836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831" t="2288" r="882" b="11988"/>
          <a:stretch/>
        </p:blipFill>
        <p:spPr>
          <a:xfrm>
            <a:off x="3947392" y="718709"/>
            <a:ext cx="6312214" cy="266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1533525"/>
            <a:ext cx="47625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анализ данных визитов на сайт с поисковых систем, начиная с 2020г., показал, что наиболее популярной поисковой системой ранее была </a:t>
            </a:r>
            <a:r>
              <a:rPr lang="en-US" sz="1400" b="1" i="1" dirty="0" smtClean="0">
                <a:solidFill>
                  <a:schemeClr val="accent4">
                    <a:lumMod val="75000"/>
                  </a:schemeClr>
                </a:solidFill>
              </a:rPr>
              <a:t>Google ads,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 затем популярность данной интернет площадки стала падать и в настоящее время наиболее популярен стал Яндекс </a:t>
            </a:r>
            <a:r>
              <a:rPr lang="ru-RU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Директ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931" t="3041" r="2526" b="1820"/>
          <a:stretch/>
        </p:blipFill>
        <p:spPr>
          <a:xfrm>
            <a:off x="0" y="3583621"/>
            <a:ext cx="6917053" cy="2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182881"/>
            <a:ext cx="10957560" cy="580444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			</a:t>
            </a:r>
            <a: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 t="1808" r="5395" b="11040"/>
          <a:stretch/>
        </p:blipFill>
        <p:spPr>
          <a:xfrm>
            <a:off x="548640" y="508883"/>
            <a:ext cx="9310977" cy="620198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478" y="182881"/>
            <a:ext cx="705647" cy="9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844" t="1465" r="2210"/>
          <a:stretch/>
        </p:blipFill>
        <p:spPr>
          <a:xfrm>
            <a:off x="667909" y="1773140"/>
            <a:ext cx="4365266" cy="371683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78903" y="532940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958" r="2521" b="3419"/>
          <a:stretch/>
        </p:blipFill>
        <p:spPr>
          <a:xfrm>
            <a:off x="6074798" y="1526649"/>
            <a:ext cx="5849747" cy="3880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0404" y="1380455"/>
            <a:ext cx="36655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Количество визитов 2023-08-01 по 2023-09-30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31" y="135138"/>
            <a:ext cx="705647" cy="923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176" y="5780598"/>
            <a:ext cx="5955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Анализ количества визитов и посетителей с социальных сетей и мессенджеров показывает наибольшее количества заходов с </a:t>
            </a:r>
            <a:r>
              <a:rPr lang="ru-RU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инстаграма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4" y="1514309"/>
            <a:ext cx="7425916" cy="483282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97241" y="699916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31" y="135138"/>
            <a:ext cx="713599" cy="934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744" y="2642616"/>
            <a:ext cx="339242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Из наиболее часто встречающихся  поисковых запросов было выделено пять: «пан лимитед», «пан лимитед 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минск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» и «пан лимитед официальный сайт», «пан 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стп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» и «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кромкооблицовочный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 станок»</a:t>
            </a:r>
            <a:endParaRPr lang="en-US" sz="15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31311" y="675405"/>
            <a:ext cx="4961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ru-RU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Представление </a:t>
            </a:r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выводов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2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5111" r="7367"/>
          <a:stretch/>
        </p:blipFill>
        <p:spPr>
          <a:xfrm>
            <a:off x="10114059" y="203091"/>
            <a:ext cx="922352" cy="12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685" y="1590261"/>
            <a:ext cx="100504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Проведён анализ параметров Яндекс Метрики за 5ть лет, </a:t>
            </a:r>
            <a:r>
              <a:rPr lang="ru-RU" b="1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необходимых </a:t>
            </a:r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вырабатывания стратегии.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Основные параметры посчитаны (посещаемость, время на сайте, глубина просмотра)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Сделано предсказание на квартал вперёд на основе исторических данных.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Проведён анализ по заходам с социальных групп и рекламе.</a:t>
            </a:r>
          </a:p>
          <a:p>
            <a:r>
              <a:rPr lang="ru-RU" b="1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Выделены наиболее частые поисковые запросы.</a:t>
            </a: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Определены наиболее часто посещаемые разделы сайта.</a:t>
            </a: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Собран </a:t>
            </a:r>
            <a:r>
              <a:rPr lang="ru-RU" b="1" i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дашборд</a:t>
            </a:r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интерактивного отчёта.*</a:t>
            </a:r>
            <a:endParaRPr lang="en-US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ru-RU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Ссылка на </a:t>
            </a:r>
            <a:r>
              <a:rPr lang="en-US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Dashboards </a:t>
            </a:r>
            <a:r>
              <a:rPr lang="ru-RU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здесь</a:t>
            </a:r>
            <a:endParaRPr lang="en-US" sz="1400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9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hlinkClick r:id="rId2"/>
          </p:cNvPr>
          <p:cNvSpPr/>
          <p:nvPr/>
        </p:nvSpPr>
        <p:spPr>
          <a:xfrm>
            <a:off x="1810512" y="6351770"/>
            <a:ext cx="64234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ДАШБОРДА ссылка на </a:t>
            </a:r>
            <a:r>
              <a:rPr lang="en-US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890"/>
          <a:stretch/>
        </p:blipFill>
        <p:spPr>
          <a:xfrm>
            <a:off x="867986" y="1494105"/>
            <a:ext cx="10241279" cy="44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05075" y="609600"/>
            <a:ext cx="6638925" cy="133557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87215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ключевых метрик: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просмотры страниц, среднее время на сайте, отказы, конверсии и т. д.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поведения пользователей на сайте: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изучение путей перехода, взаимодействия с контентом, отказов и конверсий для оптимизации пользовательского опыта.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ru-RU" sz="2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визитов на сайт с социальных сетей, мессенджеров,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</a:rPr>
              <a:t>изучение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вовлеченности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</a:rPr>
              <a:t>пользователей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трафика на веб-сайте: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оценка количества посетителей, источников трафика, поведения пользователей на 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сайте, конверсии и определение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прогнозируемых трендов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ru-RU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710" r="10495" b="11225"/>
          <a:stretch/>
        </p:blipFill>
        <p:spPr>
          <a:xfrm>
            <a:off x="10116589" y="235527"/>
            <a:ext cx="984133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583213"/>
            <a:ext cx="10948948" cy="4475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030" y="6273225"/>
            <a:ext cx="536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4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66298" cy="352046"/>
          </a:xfrm>
        </p:spPr>
        <p:txBody>
          <a:bodyPr>
            <a:normAutofit fontScale="90000"/>
          </a:bodyPr>
          <a:lstStyle/>
          <a:p>
            <a:r>
              <a:rPr lang="ru-RU" sz="16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6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b="1" i="1" dirty="0">
                <a:solidFill>
                  <a:schemeClr val="accent4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200647"/>
            <a:ext cx="9024730" cy="5657353"/>
          </a:xfrm>
        </p:spPr>
      </p:pic>
    </p:spTree>
    <p:extLst>
      <p:ext uri="{BB962C8B-B14F-4D97-AF65-F5344CB8AC3E}">
        <p14:creationId xmlns:p14="http://schemas.microsoft.com/office/powerpoint/2010/main" val="28446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151628" cy="224455"/>
          </a:xfrm>
        </p:spPr>
        <p:txBody>
          <a:bodyPr>
            <a:normAutofit fontScale="90000"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4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750" y="1263274"/>
            <a:ext cx="8396579" cy="5439120"/>
          </a:xfrm>
        </p:spPr>
      </p:pic>
    </p:spTree>
    <p:extLst>
      <p:ext uri="{BB962C8B-B14F-4D97-AF65-F5344CB8AC3E}">
        <p14:creationId xmlns:p14="http://schemas.microsoft.com/office/powerpoint/2010/main" val="30894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 ЗА  ПРОСМОТР!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								</a:t>
            </a:r>
            <a:r>
              <a:rPr lang="ru-RU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ВСЕМ УДАЧИ!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1620577"/>
            <a:ext cx="11506933" cy="37783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" t="25219" r="3064"/>
          <a:stretch/>
        </p:blipFill>
        <p:spPr>
          <a:xfrm>
            <a:off x="10896761" y="1460516"/>
            <a:ext cx="832808" cy="1600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8978" t="39131" r="9284" b="26088"/>
          <a:stretch/>
        </p:blipFill>
        <p:spPr>
          <a:xfrm>
            <a:off x="11521440" y="5145982"/>
            <a:ext cx="303545" cy="2529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30074" y="1224501"/>
            <a:ext cx="2804396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i="1" dirty="0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Диаграмма</a:t>
            </a:r>
            <a:r>
              <a:rPr lang="ru-RU" sz="1600" i="1" dirty="0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Ганта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/>
              </a:rPr>
              <a:t>Показатели Визиты: 998 +3,6% Посетители: 828 +4,2% Доля новых посетителей: 83,5% Отказы: 25,1% Глубина просмотра: 2,2 -0,5% Время на сайте: 00:01:36 -17,8%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/>
              </a:rPr>
              <a:t>Показатели Визиты: 998 +3,6% Посетители: 828 +4,2% Доля новых посетителей: 83,5% Отказы: 25,1% Глубина просмотра: 2,2 -0,5% Время на сайте: 00:01:36 -17,8%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775" y="2238374"/>
            <a:ext cx="112395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процессе выполнения работы были соблюдены все 7 последовательных этапов анализа данных:</a:t>
            </a:r>
          </a:p>
          <a:p>
            <a:endParaRPr lang="ru-RU" sz="2400" b="1" u="sng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Определение проблемы и описание конечного результата.</a:t>
            </a:r>
          </a:p>
          <a:p>
            <a:r>
              <a:rPr lang="en-US" sz="1600" b="1" i="1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.   Определение чёткой метрики для оценки результатов.</a:t>
            </a:r>
          </a:p>
          <a:p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3.   Сбор и извлечение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необходимых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данных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Очистка данных.</a:t>
            </a:r>
            <a:endParaRPr lang="en-US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Извлечение и анализ данных</a:t>
            </a: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Интерпретация результатов</a:t>
            </a: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Представление выводов</a:t>
            </a: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ходе работы с данными были использованы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типа аналитики:</a:t>
            </a:r>
          </a:p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«Описательная», «Диагностическая» и «Предсказательная»</a:t>
            </a:r>
            <a:endParaRPr lang="ru-RU" sz="1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en-US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en-US" sz="16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82" y="142133"/>
            <a:ext cx="9120146" cy="17675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88" b="100000" l="0" r="98010">
                        <a14:foregroundMark x1="10282" y1="45297" x2="332" y2="62129"/>
                        <a14:foregroundMark x1="10282" y1="45297" x2="63350" y2="0"/>
                        <a14:foregroundMark x1="62687" y1="1485" x2="91045" y2="248"/>
                        <a14:foregroundMark x1="61692" y1="2228" x2="79602" y2="49257"/>
                        <a14:foregroundMark x1="69818" y1="12129" x2="98010" y2="14109"/>
                        <a14:foregroundMark x1="77280" y1="0" x2="97181" y2="248"/>
                        <a14:foregroundMark x1="67828" y1="2228" x2="82090" y2="11881"/>
                        <a14:foregroundMark x1="53400" y1="23267" x2="53400" y2="23267"/>
                        <a14:foregroundMark x1="55721" y1="14851" x2="55721" y2="14851"/>
                        <a14:foregroundMark x1="58375" y1="29208" x2="58375" y2="29208"/>
                        <a14:foregroundMark x1="56882" y1="38119" x2="56882" y2="38119"/>
                        <a14:foregroundMark x1="35821" y1="54703" x2="35821" y2="54703"/>
                        <a14:foregroundMark x1="49585" y1="43317" x2="49585" y2="43317"/>
                        <a14:foregroundMark x1="43615" y1="25248" x2="60365" y2="50000"/>
                        <a14:foregroundMark x1="54726" y1="14109" x2="59370" y2="46287"/>
                        <a14:foregroundMark x1="26202" y1="34406" x2="26368" y2="65842"/>
                        <a14:foregroundMark x1="34826" y1="34158" x2="51244" y2="47772"/>
                        <a14:foregroundMark x1="26700" y1="41584" x2="43781" y2="48515"/>
                        <a14:foregroundMark x1="75788" y1="2475" x2="93532" y2="15842"/>
                        <a14:foregroundMark x1="5804" y1="56931" x2="829" y2="73762"/>
                        <a14:foregroundMark x1="7794" y1="54703" x2="18408" y2="69554"/>
                        <a14:foregroundMark x1="1327" y1="73267" x2="995" y2="81436"/>
                        <a14:foregroundMark x1="498" y1="77475" x2="9287" y2="84158"/>
                        <a14:foregroundMark x1="22388" y1="91584" x2="38143" y2="93317"/>
                        <a14:foregroundMark x1="40796" y1="79208" x2="40796" y2="79208"/>
                        <a14:foregroundMark x1="45605" y1="79950" x2="45605" y2="79950"/>
                        <a14:foregroundMark x1="55887" y1="74010" x2="55887" y2="74010"/>
                        <a14:foregroundMark x1="60365" y1="68069" x2="60365" y2="68069"/>
                        <a14:foregroundMark x1="61360" y1="63366" x2="61360" y2="63366"/>
                        <a14:foregroundMark x1="60365" y1="67327" x2="60365" y2="67327"/>
                        <a14:foregroundMark x1="55887" y1="72525" x2="55887" y2="72525"/>
                        <a14:backgroundMark x1="3814" y1="16584" x2="0" y2="31931"/>
                        <a14:backgroundMark x1="498" y1="31931" x2="829" y2="985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0376" y="4076697"/>
            <a:ext cx="382924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151" y="200025"/>
            <a:ext cx="1860640" cy="1630399"/>
          </a:xfrm>
        </p:spPr>
        <p:txBody>
          <a:bodyPr>
            <a:normAutofit/>
          </a:bodyPr>
          <a:lstStyle/>
          <a:p>
            <a:pPr algn="just"/>
            <a:r>
              <a:rPr lang="ru-RU" sz="1500" dirty="0" smtClean="0"/>
              <a:t>	</a:t>
            </a:r>
            <a:endParaRPr lang="en-US" sz="1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2194560"/>
            <a:ext cx="11058277" cy="473102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sz="2400" b="1" u="sng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Определение </a:t>
            </a:r>
            <a:r>
              <a:rPr lang="ru-RU" sz="24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 и описание конечного результата: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0" indent="0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снижение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конверсии продаж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оборудования, 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endParaRPr lang="ru-RU" sz="2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снижение активности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и заинтересованности  клиентов,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рекомендации по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устранению данных проблем;</a:t>
            </a:r>
          </a:p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4" y="4467225"/>
            <a:ext cx="3740659" cy="234390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176" y="200025"/>
            <a:ext cx="1333009" cy="15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16836" y="103367"/>
            <a:ext cx="87485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Определение чёткой метрики </a:t>
            </a:r>
            <a:endParaRPr lang="en-US" sz="2400" b="1" u="sng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для </a:t>
            </a:r>
            <a:r>
              <a:rPr lang="en-US" sz="1500" b="1" i="1" dirty="0" smtClean="0">
                <a:solidFill>
                  <a:schemeClr val="accent4">
                    <a:lumMod val="50000"/>
                  </a:schemeClr>
                </a:solidFill>
              </a:rPr>
              <a:t>c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бора и оценки результатов использовалась Яндекс Метрика, данные различных отчётов Метрики («Источники, сводка», «Посещаемость», «Поисковые системы», «Поисковые запросы», «Социальные сети», «Мессенджеры», «</a:t>
            </a:r>
            <a:r>
              <a:rPr lang="ru-RU" sz="1500" b="1" i="1" dirty="0" err="1" smtClean="0">
                <a:solidFill>
                  <a:schemeClr val="accent4">
                    <a:lumMod val="50000"/>
                  </a:schemeClr>
                </a:solidFill>
              </a:rPr>
              <a:t>Содержание.Популярное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», «Карты», «Аналитика форм», «</a:t>
            </a:r>
            <a:r>
              <a:rPr lang="ru-RU" sz="1500" b="1" i="1" dirty="0" err="1" smtClean="0">
                <a:solidFill>
                  <a:schemeClr val="accent4">
                    <a:lumMod val="50000"/>
                  </a:schemeClr>
                </a:solidFill>
              </a:rPr>
              <a:t>Вебвизер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» и др.</a:t>
            </a:r>
            <a:endParaRPr lang="ru-RU" sz="15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6" y="1645920"/>
            <a:ext cx="6456429" cy="46843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899" y="103367"/>
            <a:ext cx="1115238" cy="130329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27" y="1550506"/>
            <a:ext cx="5091485" cy="47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86426" y="243660"/>
            <a:ext cx="7791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Определение чёткой </a:t>
            </a: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метрики</a:t>
            </a:r>
            <a:r>
              <a:rPr lang="en-US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 </a:t>
            </a:r>
            <a:endParaRPr lang="en-US" sz="16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525" y="68817"/>
            <a:ext cx="804076" cy="939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99" y="1413999"/>
            <a:ext cx="5315608" cy="449382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1" y="1135705"/>
            <a:ext cx="5698223" cy="30705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71" y="4333461"/>
            <a:ext cx="5753881" cy="23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1575" y="1591271"/>
            <a:ext cx="10810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3.Сбор и извлечение необходимых </a:t>
            </a:r>
            <a:r>
              <a:rPr lang="ru-RU" sz="2400" b="1" i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: выгрузка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данных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графиков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таблиц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Яндекс Метрики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в формате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csv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b="1" i="1" dirty="0" err="1">
                <a:solidFill>
                  <a:schemeClr val="accent4">
                    <a:lumMod val="50000"/>
                  </a:schemeClr>
                </a:solidFill>
              </a:rPr>
              <a:t>xlsx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файлов в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для дальнейшего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анализа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исследования.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8075" y="4029075"/>
            <a:ext cx="4514850" cy="2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2733674"/>
            <a:ext cx="5912913" cy="39909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30198" r="3036" b="37833"/>
          <a:stretch/>
        </p:blipFill>
        <p:spPr>
          <a:xfrm>
            <a:off x="9963150" y="229281"/>
            <a:ext cx="1114425" cy="13510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9" y="2733673"/>
            <a:ext cx="5580190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8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4007</TotalTime>
  <Words>1194</Words>
  <Application>Microsoft Office PowerPoint</Application>
  <PresentationFormat>Широкоэкранный</PresentationFormat>
  <Paragraphs>160</Paragraphs>
  <Slides>33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Cambria</vt:lpstr>
      <vt:lpstr>Century Gothic</vt:lpstr>
      <vt:lpstr>Roboto</vt:lpstr>
      <vt:lpstr>Times New Roman</vt:lpstr>
      <vt:lpstr>След самолета</vt:lpstr>
      <vt:lpstr>Анализ  маркетинговых данных для  ООО «ПАН Лимитед»</vt:lpstr>
      <vt:lpstr> Цель </vt:lpstr>
      <vt:lpstr>задачи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7. Представление выводов (продолжение)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Скриншот ДАШБОРДА ссылка на Dashdoards </vt:lpstr>
      <vt:lpstr>Скриншот ДАШБОРДА ссылка на Dashdoards</vt:lpstr>
      <vt:lpstr>СПАСИБО  ЗА  ПРОСМОТР!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Анализ  маркетинговых данных      для   ООО «ПАН Лимитед»</dc:title>
  <dc:creator>User</dc:creator>
  <cp:lastModifiedBy>User</cp:lastModifiedBy>
  <cp:revision>194</cp:revision>
  <dcterms:created xsi:type="dcterms:W3CDTF">2023-11-07T22:36:16Z</dcterms:created>
  <dcterms:modified xsi:type="dcterms:W3CDTF">2023-11-17T21:18:38Z</dcterms:modified>
</cp:coreProperties>
</file>